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7"/>
  </p:notesMasterIdLst>
  <p:handoutMasterIdLst>
    <p:handoutMasterId r:id="rId28"/>
  </p:handoutMasterIdLst>
  <p:sldIdLst>
    <p:sldId id="257" r:id="rId6"/>
    <p:sldId id="280" r:id="rId7"/>
    <p:sldId id="264" r:id="rId8"/>
    <p:sldId id="261" r:id="rId9"/>
    <p:sldId id="258" r:id="rId10"/>
    <p:sldId id="262" r:id="rId11"/>
    <p:sldId id="275" r:id="rId12"/>
    <p:sldId id="277" r:id="rId13"/>
    <p:sldId id="265" r:id="rId14"/>
    <p:sldId id="273" r:id="rId15"/>
    <p:sldId id="266" r:id="rId16"/>
    <p:sldId id="267" r:id="rId17"/>
    <p:sldId id="268" r:id="rId18"/>
    <p:sldId id="270" r:id="rId19"/>
    <p:sldId id="271" r:id="rId20"/>
    <p:sldId id="278" r:id="rId21"/>
    <p:sldId id="272" r:id="rId22"/>
    <p:sldId id="281" r:id="rId23"/>
    <p:sldId id="282" r:id="rId24"/>
    <p:sldId id="294" r:id="rId25"/>
    <p:sldId id="291" r:id="rId26"/>
  </p:sldIdLst>
  <p:sldSz cx="12192000" cy="6858000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a Lundström" initials="UL" lastIdx="5" clrIdx="0">
    <p:extLst>
      <p:ext uri="{19B8F6BF-5375-455C-9EA6-DF929625EA0E}">
        <p15:presenceInfo xmlns:p15="http://schemas.microsoft.com/office/powerpoint/2012/main" userId="S-1-5-21-3767723875-3641016550-3046868103-10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50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591" autoAdjust="0"/>
  </p:normalViewPr>
  <p:slideViewPr>
    <p:cSldViewPr snapToGrid="0">
      <p:cViewPr varScale="1">
        <p:scale>
          <a:sx n="110" d="100"/>
          <a:sy n="110" d="100"/>
        </p:scale>
        <p:origin x="462" y="120"/>
      </p:cViewPr>
      <p:guideLst/>
    </p:cSldViewPr>
  </p:slideViewPr>
  <p:outlineViewPr>
    <p:cViewPr>
      <p:scale>
        <a:sx n="33" d="100"/>
        <a:sy n="33" d="100"/>
      </p:scale>
      <p:origin x="0" y="-9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834" y="-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CE6F-0113-4154-A01F-4A71FBADC4A2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0219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9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F765-7E36-4F85-AEE7-4ADC9FD049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92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079-0B98-4179-9B03-D4DC4F813607}" type="datetimeFigureOut">
              <a:rPr lang="sv-SE" smtClean="0"/>
              <a:t>2020-04-21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CD97-4A74-4D06-A817-7BD4F5B88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1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72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03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Medicinsk bedömning i primärvård inom 3 dagar (P) 1:a i riket</a:t>
            </a:r>
          </a:p>
          <a:p>
            <a:r>
              <a:rPr lang="sv-SE" dirty="0" smtClean="0"/>
              <a:t>Tid till läkarbedömning vid akutbesök (n) 1:a i riket</a:t>
            </a:r>
          </a:p>
          <a:p>
            <a:r>
              <a:rPr lang="sv-SE" dirty="0" smtClean="0"/>
              <a:t>Responstiden</a:t>
            </a:r>
            <a:r>
              <a:rPr lang="sv-SE" baseline="0" dirty="0" smtClean="0"/>
              <a:t> för ambulans tangerar i stort sett rikets värde men samtidigt är det värt att notera att en responstid på ca 13 minuter i genomsnitt är mycket bra med tanke på vår regions utformning med långa avstånd.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55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Värdet i en icke önskvärd riktning. Särskilt påtagliga negativa förändringar kan ses för de indikatorer inom den röda ramen där regionen ligger bland de sämsta i landet för flera av dem. Särskilt stor förbättring i gulmarkerade värdet.</a:t>
            </a:r>
          </a:p>
          <a:p>
            <a:r>
              <a:rPr lang="sv-SE" baseline="0" dirty="0" smtClean="0"/>
              <a:t>Under 2019 (Väntetider i vården) operation inom 90 dagar, låg sämre än riket hela året, fram till november-december, då RN hade bättre värden än riket. BUP förbättrade, men ännu lägre än riket 2019.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34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982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</a:t>
            </a:r>
            <a:r>
              <a:rPr lang="sv-SE" baseline="0" dirty="0" smtClean="0"/>
              <a:t> dessa indikatorer befinner sig regionen i en icke önskvärd riktning i förhållande till rikets värden men viktigt att uppmärksamma är att det har skett en positiv förändring för samtliga i förhållande till den föregående sammanställningen.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954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dessa</a:t>
            </a:r>
            <a:r>
              <a:rPr lang="sv-SE" baseline="0" dirty="0" smtClean="0"/>
              <a:t> indikatorer finns tyvärr en fortsatt nedåtgående trend i förhållande till rikets värde och sedan föregående mätning.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75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79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BUP,</a:t>
            </a:r>
            <a:r>
              <a:rPr lang="sv-SE" baseline="0" dirty="0" smtClean="0"/>
              <a:t> stora satsningar, här ser effekt i nyare data.  Till Pia? Analysplan har textunderlag till Emma.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20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Områden att bibehålla, respektive att fokusera på</a:t>
            </a:r>
            <a:r>
              <a:rPr lang="sv-SE" baseline="0" dirty="0" smtClean="0"/>
              <a:t> och förbättra.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686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Mål jämställdhet i hälso- och sjukvården</a:t>
            </a:r>
          </a:p>
          <a:p>
            <a:r>
              <a:rPr lang="sv-SE" dirty="0" smtClean="0"/>
              <a:t>Fokusera på områden där det finns förbättringspotential.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chemeClr val="tx1"/>
                </a:solidFill>
              </a:rPr>
              <a:t>(*)= Sämsta värdet i riket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82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78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29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31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56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37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87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Att </a:t>
            </a:r>
            <a:r>
              <a:rPr lang="sv-SE" dirty="0" err="1" smtClean="0"/>
              <a:t>bebihålla</a:t>
            </a:r>
            <a:r>
              <a:rPr lang="sv-SE" dirty="0" smtClean="0"/>
              <a:t> = indikatorer</a:t>
            </a:r>
            <a:r>
              <a:rPr lang="sv-SE" baseline="0" dirty="0" smtClean="0"/>
              <a:t> där regionen har ett värde som befinner sig i önskvärd riktning i förhållande till rikets.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Att bevaka = indikatorer där regionen har ett värde som tangerar eller i närheten av rikets värde och som vi behöver bevaka.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Att förbättra = indikatorer där regionen har ett värde som ligger i en icke önskvärd </a:t>
            </a:r>
            <a:r>
              <a:rPr lang="sv-SE" baseline="0" dirty="0" err="1" smtClean="0"/>
              <a:t>rikning</a:t>
            </a:r>
            <a:r>
              <a:rPr lang="sv-SE" baseline="0" dirty="0" smtClean="0"/>
              <a:t> i förhållande till rikets.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63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CD97-4A74-4D06-A817-7BD4F5B8889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01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395679" y="2512514"/>
            <a:ext cx="4735528" cy="1369973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867" b="1" kern="0" dirty="0" smtClean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213"/>
              </a:spcBef>
              <a:buClr>
                <a:srgbClr val="403D45"/>
              </a:buClr>
            </a:pPr>
            <a:r>
              <a:rPr lang="sv-SE" sz="1600" kern="0" dirty="0" smtClean="0">
                <a:solidFill>
                  <a:srgbClr val="403D45"/>
                </a:solidFill>
              </a:rPr>
              <a:t>I menyn </a:t>
            </a:r>
            <a:r>
              <a:rPr lang="sv-SE" sz="1600" b="1" kern="0" dirty="0" smtClean="0">
                <a:solidFill>
                  <a:srgbClr val="403D45"/>
                </a:solidFill>
              </a:rPr>
              <a:t>Start </a:t>
            </a:r>
            <a:r>
              <a:rPr lang="sv-SE" sz="1600" kern="0" dirty="0" smtClean="0">
                <a:solidFill>
                  <a:srgbClr val="403D45"/>
                </a:solidFill>
              </a:rPr>
              <a:t>hittar du</a:t>
            </a:r>
            <a:r>
              <a:rPr lang="sv-SE" sz="1600" b="1" kern="0" dirty="0" smtClean="0">
                <a:solidFill>
                  <a:srgbClr val="403D45"/>
                </a:solidFill>
              </a:rPr>
              <a:t> </a:t>
            </a:r>
            <a:r>
              <a:rPr lang="sv-SE" sz="1600" i="1" kern="0" dirty="0" smtClean="0">
                <a:solidFill>
                  <a:srgbClr val="403D45"/>
                </a:solidFill>
              </a:rPr>
              <a:t>Ny bild</a:t>
            </a:r>
            <a:r>
              <a:rPr lang="sv-SE" sz="1600" kern="0" dirty="0" smtClean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213"/>
              </a:spcBef>
              <a:buClr>
                <a:srgbClr val="403D45"/>
              </a:buClr>
            </a:pPr>
            <a:r>
              <a:rPr lang="sv-SE" sz="1600" kern="0" dirty="0" smtClean="0">
                <a:solidFill>
                  <a:srgbClr val="403D45"/>
                </a:solidFill>
              </a:rPr>
              <a:t>Klicka på pilen och välj den </a:t>
            </a:r>
            <a:r>
              <a:rPr lang="sv-SE" sz="1600" kern="0" dirty="0" err="1" smtClean="0">
                <a:solidFill>
                  <a:srgbClr val="403D45"/>
                </a:solidFill>
              </a:rPr>
              <a:t>sidmall</a:t>
            </a:r>
            <a:r>
              <a:rPr lang="sv-SE" sz="1600" kern="0" dirty="0" smtClean="0">
                <a:solidFill>
                  <a:srgbClr val="403D45"/>
                </a:solidFill>
              </a:rPr>
              <a:t> du behöver.</a:t>
            </a:r>
            <a:endParaRPr lang="sv-SE" sz="1867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  <a:p>
            <a:pPr marL="304792" indent="-304792">
              <a:spcBef>
                <a:spcPts val="213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 smtClean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379000" y="775051"/>
            <a:ext cx="7493000" cy="620712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sz="3733" kern="0" dirty="0" smtClean="0"/>
              <a:t>Våra nya mallar</a:t>
            </a:r>
            <a:endParaRPr lang="sv-SE" sz="3733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537768" y="3929353"/>
            <a:ext cx="2349248" cy="1323107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3467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6112464" y="3882486"/>
            <a:ext cx="2349248" cy="1332388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3467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6001732" y="2512512"/>
            <a:ext cx="6096000" cy="11696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867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228594" indent="-228594">
              <a:spcBef>
                <a:spcPts val="213"/>
              </a:spcBef>
              <a:buFont typeface="Arial" panose="020B0604020202020204" pitchFamily="34" charset="0"/>
              <a:buChar char="•"/>
            </a:pPr>
            <a:r>
              <a:rPr lang="sv-SE" sz="1600" kern="0" dirty="0">
                <a:solidFill>
                  <a:srgbClr val="000000"/>
                </a:solidFill>
              </a:rPr>
              <a:t>Markera den sida i presentationen som du </a:t>
            </a:r>
            <a:br>
              <a:rPr lang="sv-SE" sz="1600" kern="0" dirty="0">
                <a:solidFill>
                  <a:srgbClr val="000000"/>
                </a:solidFill>
              </a:rPr>
            </a:br>
            <a:r>
              <a:rPr lang="sv-SE" sz="1600" kern="0" dirty="0">
                <a:solidFill>
                  <a:srgbClr val="000000"/>
                </a:solidFill>
              </a:rPr>
              <a:t>vill byta </a:t>
            </a:r>
            <a:r>
              <a:rPr lang="sv-SE" sz="1600" kern="0" dirty="0" err="1">
                <a:solidFill>
                  <a:srgbClr val="000000"/>
                </a:solidFill>
              </a:rPr>
              <a:t>sidmall</a:t>
            </a:r>
            <a:r>
              <a:rPr lang="sv-SE" sz="1600" kern="0" dirty="0">
                <a:solidFill>
                  <a:srgbClr val="000000"/>
                </a:solidFill>
              </a:rPr>
              <a:t> på. </a:t>
            </a:r>
          </a:p>
          <a:p>
            <a:pPr marL="228594" indent="-228594" defTabSz="1015975" fontAlgn="base">
              <a:spcBef>
                <a:spcPts val="213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solidFill>
                  <a:srgbClr val="000000"/>
                </a:solidFill>
              </a:rPr>
              <a:t>Gå upp till menyn </a:t>
            </a:r>
            <a:r>
              <a:rPr lang="sv-SE" sz="1600" b="1" kern="0" dirty="0">
                <a:solidFill>
                  <a:srgbClr val="000000"/>
                </a:solidFill>
              </a:rPr>
              <a:t>Start </a:t>
            </a:r>
            <a:r>
              <a:rPr lang="sv-SE" sz="1600" kern="0" dirty="0">
                <a:solidFill>
                  <a:srgbClr val="000000"/>
                </a:solidFill>
              </a:rPr>
              <a:t>och välj</a:t>
            </a:r>
            <a:r>
              <a:rPr lang="sv-SE" sz="1600" b="1" kern="0" dirty="0">
                <a:solidFill>
                  <a:srgbClr val="000000"/>
                </a:solidFill>
              </a:rPr>
              <a:t> </a:t>
            </a:r>
            <a:r>
              <a:rPr lang="sv-SE" sz="1600" i="1" kern="0" dirty="0">
                <a:solidFill>
                  <a:srgbClr val="000000"/>
                </a:solidFill>
              </a:rPr>
              <a:t>Layout</a:t>
            </a:r>
            <a:r>
              <a:rPr lang="sv-SE" sz="16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401989" y="1518696"/>
            <a:ext cx="8559447" cy="92192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213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600" b="1" kern="0" dirty="0" smtClean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867" kern="0" dirty="0" smtClean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3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93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6002" y="979488"/>
            <a:ext cx="4787900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791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2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58670" y="1445778"/>
            <a:ext cx="8663873" cy="1348671"/>
          </a:xfrm>
          <a:prstGeom prst="rect">
            <a:avLst/>
          </a:prstGeom>
        </p:spPr>
        <p:txBody>
          <a:bodyPr anchor="b"/>
          <a:lstStyle>
            <a:lvl1pPr algn="ctr">
              <a:defRPr sz="4267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758670" y="2836653"/>
            <a:ext cx="8674663" cy="9180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155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2123630" y="512494"/>
            <a:ext cx="7970793" cy="1112021"/>
          </a:xfrm>
          <a:prstGeom prst="rect">
            <a:avLst/>
          </a:prstGeom>
        </p:spPr>
        <p:txBody>
          <a:bodyPr anchor="b" anchorCtr="0"/>
          <a:lstStyle>
            <a:lvl1pPr>
              <a:defRPr sz="32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2123629" y="1753271"/>
            <a:ext cx="7970795" cy="4044279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12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12712" y="474135"/>
            <a:ext cx="9223021" cy="5323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5501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7325992" y="585391"/>
            <a:ext cx="4263601" cy="810107"/>
          </a:xfrm>
          <a:prstGeom prst="rect">
            <a:avLst/>
          </a:prstGeom>
        </p:spPr>
        <p:txBody>
          <a:bodyPr anchor="b" anchorCtr="0"/>
          <a:lstStyle>
            <a:lvl1pPr>
              <a:defRPr sz="2667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701310" y="621143"/>
            <a:ext cx="6505996" cy="51764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67"/>
              </a:spcBef>
              <a:buFont typeface="Arial" panose="020B0604020202020204" pitchFamily="34" charset="0"/>
              <a:buNone/>
              <a:defRPr sz="2133" baseline="0">
                <a:latin typeface="+mn-lt"/>
              </a:defRPr>
            </a:lvl1pPr>
            <a:lvl2pPr marL="715415" indent="0">
              <a:buNone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7325989" y="1420751"/>
            <a:ext cx="4283384" cy="4376800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17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60401" y="3447962"/>
            <a:ext cx="2679700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67" dirty="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8000" y="345260"/>
            <a:ext cx="7061200" cy="1100517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10000" cy="61411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4312519" y="1621759"/>
            <a:ext cx="7066920" cy="4175792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9745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6597" y="430532"/>
            <a:ext cx="10066696" cy="990213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10948" y="1643252"/>
            <a:ext cx="4742899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5912143" y="1679069"/>
            <a:ext cx="30504" cy="407569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6220396" y="1643252"/>
            <a:ext cx="4742899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2602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6598" y="330070"/>
            <a:ext cx="10081045" cy="103327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10947" y="2196262"/>
            <a:ext cx="4886396" cy="359927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892619" y="1391078"/>
            <a:ext cx="4936352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073425" y="2198547"/>
            <a:ext cx="4920867" cy="359900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086639" y="1393363"/>
            <a:ext cx="4907652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903111" y="2122311"/>
            <a:ext cx="492195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ak 10"/>
          <p:cNvCxnSpPr/>
          <p:nvPr userDrawn="1"/>
        </p:nvCxnSpPr>
        <p:spPr bwMode="auto">
          <a:xfrm>
            <a:off x="6073425" y="2122311"/>
            <a:ext cx="492195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58737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0488"/>
            <a:ext cx="7315200" cy="80433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408983"/>
            <a:ext cx="7315200" cy="567267"/>
          </a:xfrm>
          <a:prstGeom prst="rect">
            <a:avLst/>
          </a:prstGeom>
        </p:spPr>
        <p:txBody>
          <a:bodyPr anchor="b" anchorCtr="0"/>
          <a:lstStyle>
            <a:lvl1pPr>
              <a:defRPr sz="2133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412369" y="440264"/>
            <a:ext cx="7273497" cy="390644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6281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39184" y="6308725"/>
            <a:ext cx="27834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 defTabSz="1015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800" dirty="0">
                <a:solidFill>
                  <a:srgbClr val="969696"/>
                </a:solidFill>
              </a:rPr>
              <a:t/>
            </a:r>
            <a:br>
              <a:rPr lang="sv-SE" sz="800" dirty="0">
                <a:solidFill>
                  <a:srgbClr val="969696"/>
                </a:solidFill>
              </a:rPr>
            </a:br>
            <a:endParaRPr lang="sv-SE" sz="800" dirty="0">
              <a:solidFill>
                <a:srgbClr val="969696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0" y="6146531"/>
            <a:ext cx="12198120" cy="722759"/>
            <a:chOff x="16894" y="4623978"/>
            <a:chExt cx="9127106" cy="542069"/>
          </a:xfrm>
        </p:grpSpPr>
        <p:pic>
          <p:nvPicPr>
            <p:cNvPr id="5" name="Picture 8" descr="bakgr_bl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" y="4623978"/>
              <a:ext cx="9127106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212" y="4761855"/>
              <a:ext cx="1407810" cy="21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94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1015975" rtl="0" eaLnBrk="1" fontAlgn="base" hangingPunct="1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+mj-lt"/>
          <a:ea typeface="+mj-ea"/>
          <a:cs typeface="+mj-cs"/>
        </a:defRPr>
      </a:lvl1pPr>
      <a:lvl2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2pPr>
      <a:lvl3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3pPr>
      <a:lvl4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4pPr>
      <a:lvl5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5pPr>
      <a:lvl6pPr marL="609585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6pPr>
      <a:lvl7pPr marL="1219170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7pPr>
      <a:lvl8pPr marL="1828754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8pPr>
      <a:lvl9pPr marL="2438339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9pPr>
    </p:titleStyle>
    <p:bodyStyle>
      <a:lvl1pPr marL="143930" indent="-143930" algn="l" defTabSz="1015975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2133">
          <a:solidFill>
            <a:schemeClr val="tx2"/>
          </a:solidFill>
          <a:latin typeface="+mn-lt"/>
          <a:ea typeface="+mn-ea"/>
          <a:cs typeface="+mn-cs"/>
        </a:defRPr>
      </a:lvl1pPr>
      <a:lvl2pPr marL="960943" indent="-245527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133">
          <a:solidFill>
            <a:schemeClr val="tx2"/>
          </a:solidFill>
          <a:latin typeface="+mn-lt"/>
        </a:defRPr>
      </a:lvl2pPr>
      <a:lvl3pPr marL="1676358" indent="-116414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2133">
          <a:solidFill>
            <a:schemeClr val="tx2"/>
          </a:solidFill>
          <a:latin typeface="+mn-lt"/>
        </a:defRPr>
      </a:lvl3pPr>
      <a:lvl4pPr marL="2387540" indent="-234945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2133">
          <a:solidFill>
            <a:schemeClr val="tx2"/>
          </a:solidFill>
          <a:latin typeface="+mn-lt"/>
        </a:defRPr>
      </a:lvl4pPr>
      <a:lvl5pPr marL="2872246" indent="-116414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2133">
          <a:solidFill>
            <a:schemeClr val="tx2"/>
          </a:solidFill>
          <a:latin typeface="+mn-lt"/>
        </a:defRPr>
      </a:lvl5pPr>
      <a:lvl6pPr marL="3251119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6pPr>
      <a:lvl7pPr marL="3860703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7pPr>
      <a:lvl8pPr marL="4470288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8pPr>
      <a:lvl9pPr marL="5079873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Öppna jämförelser </a:t>
            </a:r>
            <a:r>
              <a:rPr lang="sv-SE" dirty="0" smtClean="0"/>
              <a:t>2020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En god vård  </a:t>
            </a:r>
            <a:br>
              <a:rPr lang="sv-SE" dirty="0" smtClean="0"/>
            </a:br>
            <a:r>
              <a:rPr lang="sv-SE" sz="2800" dirty="0"/>
              <a:t>E</a:t>
            </a:r>
            <a:r>
              <a:rPr lang="sv-SE" sz="2800" dirty="0" smtClean="0"/>
              <a:t>n analys för Region Norrbotten</a:t>
            </a:r>
            <a:endParaRPr lang="sv-SE" sz="2800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Ulrica Lundström, Sofia Reinholdt</a:t>
            </a:r>
          </a:p>
        </p:txBody>
      </p:sp>
    </p:spTree>
    <p:extLst>
      <p:ext uri="{BB962C8B-B14F-4D97-AF65-F5344CB8AC3E}">
        <p14:creationId xmlns:p14="http://schemas.microsoft.com/office/powerpoint/2010/main" val="13427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 smtClean="0"/>
              <a:t>2.Hur bidrar hälso- och sjukvården till en hållbar god vård?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867530"/>
            <a:ext cx="7970795" cy="40442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Låg förekomst av antibiotikabehandling i öppenvård (p)</a:t>
            </a:r>
          </a:p>
          <a:p>
            <a:r>
              <a:rPr lang="sv-SE" dirty="0"/>
              <a:t>L</a:t>
            </a:r>
            <a:r>
              <a:rPr lang="sv-SE" dirty="0" smtClean="0"/>
              <a:t>åg sjukfrånvaro bland regionsanställda (P)</a:t>
            </a:r>
          </a:p>
          <a:p>
            <a:r>
              <a:rPr lang="sv-SE" dirty="0" smtClean="0"/>
              <a:t>Utsläpp av medicinska växthusgaser (n)</a:t>
            </a:r>
          </a:p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 smtClean="0"/>
              <a:t>Förtroende för sjukvården i sin helhet (n)</a:t>
            </a:r>
          </a:p>
          <a:p>
            <a:r>
              <a:rPr lang="sv-SE" dirty="0" smtClean="0"/>
              <a:t>Förtroende att vård ges på lika villkor (oför.)</a:t>
            </a:r>
          </a:p>
          <a:p>
            <a:r>
              <a:rPr lang="sv-SE" dirty="0" smtClean="0"/>
              <a:t>Rapportering till kvalitetsregister (p)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9534922" y="1436378"/>
            <a:ext cx="622405" cy="138697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923" y="3834302"/>
            <a:ext cx="622405" cy="14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 bwMode="auto">
          <a:xfrm>
            <a:off x="1306285" y="5294812"/>
            <a:ext cx="7541623" cy="4876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207" y="-224942"/>
            <a:ext cx="11601450" cy="1112021"/>
          </a:xfrm>
        </p:spPr>
        <p:txBody>
          <a:bodyPr/>
          <a:lstStyle/>
          <a:p>
            <a:r>
              <a:rPr lang="sv-SE" sz="3000" dirty="0"/>
              <a:t>3</a:t>
            </a:r>
            <a:r>
              <a:rPr lang="sv-SE" sz="3000" dirty="0" smtClean="0"/>
              <a:t>. Har vi tillgång till hälso- och sjukvården när vi behöver den?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61206" y="809897"/>
            <a:ext cx="7970795" cy="3805820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Medicinsk bedömning i primärvård inom 3 dagar (P) </a:t>
            </a:r>
          </a:p>
          <a:p>
            <a:r>
              <a:rPr lang="sv-SE" dirty="0" smtClean="0"/>
              <a:t>Tid till läkarbedömning vid akutbesök (n) </a:t>
            </a:r>
          </a:p>
          <a:p>
            <a:r>
              <a:rPr lang="sv-SE" dirty="0" smtClean="0"/>
              <a:t>Responstid för ambulans (oför.) </a:t>
            </a:r>
          </a:p>
          <a:p>
            <a:r>
              <a:rPr lang="sv-SE" dirty="0" smtClean="0"/>
              <a:t>Överbeläggningar och utlokaliserade patienter (P)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bevaka: </a:t>
            </a:r>
          </a:p>
          <a:p>
            <a:r>
              <a:rPr lang="sv-SE" dirty="0" smtClean="0"/>
              <a:t>Primärvårdens tillgänglighet per telefon (n)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Väntetid från diagnos till behandling av tjocktarmscancer (N)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9738787" y="1435351"/>
            <a:ext cx="652623" cy="145431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31667" t="359" r="32333"/>
          <a:stretch/>
        </p:blipFill>
        <p:spPr>
          <a:xfrm>
            <a:off x="9711785" y="4302606"/>
            <a:ext cx="706626" cy="1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952" y="-168321"/>
            <a:ext cx="11601450" cy="1112021"/>
          </a:xfrm>
        </p:spPr>
        <p:txBody>
          <a:bodyPr/>
          <a:lstStyle/>
          <a:p>
            <a:r>
              <a:rPr lang="sv-SE" sz="3000" dirty="0"/>
              <a:t>3</a:t>
            </a:r>
            <a:r>
              <a:rPr lang="sv-SE" sz="3000" dirty="0" smtClean="0"/>
              <a:t>. Har vi tillgång till hälso- och sjukvården när vi behöver den?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3542" y="1254896"/>
            <a:ext cx="9800583" cy="391886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/>
              <a:t>T</a:t>
            </a:r>
            <a:r>
              <a:rPr lang="sv-SE" dirty="0" smtClean="0"/>
              <a:t>illgång till den hälso- och sjukvård man behöver (n)</a:t>
            </a:r>
          </a:p>
          <a:p>
            <a:r>
              <a:rPr lang="sv-SE" dirty="0" smtClean="0"/>
              <a:t>Tillgång till tandvårdsundersökning de senaste två åren (p)</a:t>
            </a:r>
          </a:p>
          <a:p>
            <a:r>
              <a:rPr lang="sv-SE" dirty="0" smtClean="0"/>
              <a:t>Besök inom 90 dagar specialiserad vård (p)</a:t>
            </a:r>
          </a:p>
          <a:p>
            <a:r>
              <a:rPr lang="sv-SE" dirty="0" smtClean="0"/>
              <a:t>Operation inom 90 dagar (N)</a:t>
            </a:r>
          </a:p>
          <a:p>
            <a:r>
              <a:rPr lang="sv-SE" dirty="0" smtClean="0"/>
              <a:t>Rutin för vårdplanering i samverkan (p)</a:t>
            </a:r>
          </a:p>
          <a:p>
            <a:r>
              <a:rPr lang="sv-SE" dirty="0" smtClean="0"/>
              <a:t>Utskrivningsklara patienter på sjukhus (P)</a:t>
            </a:r>
          </a:p>
          <a:p>
            <a:r>
              <a:rPr lang="sv-SE" dirty="0" smtClean="0"/>
              <a:t>Starta utredningar och behandlingar inom 30 dagar – BUP (N) </a:t>
            </a:r>
          </a:p>
          <a:p>
            <a:r>
              <a:rPr lang="sv-SE" dirty="0" smtClean="0"/>
              <a:t>Väntetid </a:t>
            </a:r>
            <a:r>
              <a:rPr lang="sv-SE" dirty="0"/>
              <a:t>till </a:t>
            </a:r>
            <a:r>
              <a:rPr lang="sv-SE" dirty="0" smtClean="0"/>
              <a:t>särskilt boende (N)</a:t>
            </a:r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9626570" y="2678561"/>
            <a:ext cx="919163" cy="216217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1281386" y="4686083"/>
            <a:ext cx="8054203" cy="9831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290094" y="4281135"/>
            <a:ext cx="8045496" cy="40494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Höger 4"/>
          <p:cNvSpPr/>
          <p:nvPr/>
        </p:nvSpPr>
        <p:spPr bwMode="auto">
          <a:xfrm>
            <a:off x="234060" y="4814609"/>
            <a:ext cx="615936" cy="27119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/>
              <a:t>4</a:t>
            </a:r>
            <a:r>
              <a:rPr lang="sv-SE" sz="3000" dirty="0" smtClean="0"/>
              <a:t>. Hur väl bidrar hälso- och sjukvården till att hålla oss friska?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1044559"/>
            <a:ext cx="7970795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Hög andel vaccination av barn (MPR, oför.)  </a:t>
            </a:r>
          </a:p>
          <a:p>
            <a:r>
              <a:rPr lang="sv-SE" dirty="0" smtClean="0"/>
              <a:t>Låg andel fallskador bland äldre (p)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</a:t>
            </a:r>
            <a:r>
              <a:rPr lang="sv-SE" dirty="0"/>
              <a:t>förbättra</a:t>
            </a:r>
            <a:r>
              <a:rPr lang="sv-SE" dirty="0" smtClean="0"/>
              <a:t>:</a:t>
            </a:r>
          </a:p>
          <a:p>
            <a:r>
              <a:rPr lang="sv-SE" dirty="0"/>
              <a:t>Fysiskt träningsprogram efter hjärtinfarkt </a:t>
            </a:r>
            <a:r>
              <a:rPr lang="sv-SE" dirty="0" smtClean="0"/>
              <a:t>(P)</a:t>
            </a:r>
            <a:endParaRPr lang="sv-SE" dirty="0"/>
          </a:p>
          <a:p>
            <a:r>
              <a:rPr lang="sv-SE" dirty="0" smtClean="0"/>
              <a:t>Minska rökning </a:t>
            </a:r>
            <a:r>
              <a:rPr lang="sv-SE" dirty="0"/>
              <a:t>vid </a:t>
            </a:r>
            <a:r>
              <a:rPr lang="sv-SE" dirty="0" smtClean="0"/>
              <a:t>diabetes (p)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9711785" y="1001215"/>
            <a:ext cx="652623" cy="14543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207" y="3239301"/>
            <a:ext cx="614201" cy="14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/>
              <a:t>5</a:t>
            </a:r>
            <a:r>
              <a:rPr lang="sv-SE" sz="3000" dirty="0" smtClean="0"/>
              <a:t>. Hur är kvaliteten i hälso- och sjukvården vi får?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867530"/>
            <a:ext cx="9262657" cy="40442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bibehålla: </a:t>
            </a:r>
          </a:p>
          <a:p>
            <a:r>
              <a:rPr lang="sv-SE" dirty="0" smtClean="0"/>
              <a:t>Låg andel vårdrelaterade infektioner (VRI) (P)</a:t>
            </a:r>
          </a:p>
          <a:p>
            <a:r>
              <a:rPr lang="sv-SE" dirty="0" smtClean="0"/>
              <a:t>Låg andel långvarig behandling med vissa sömnmedel/lugnande medel (p)</a:t>
            </a:r>
          </a:p>
          <a:p>
            <a:r>
              <a:rPr lang="sv-SE" dirty="0" smtClean="0"/>
              <a:t>Påverkbar slutenvård vid hjärtsvikt, diabetes, astma eller KOL (P)</a:t>
            </a:r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66167" t="359"/>
          <a:stretch/>
        </p:blipFill>
        <p:spPr>
          <a:xfrm>
            <a:off x="9573753" y="3283104"/>
            <a:ext cx="772030" cy="17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869" y="-97439"/>
            <a:ext cx="10799890" cy="1112021"/>
          </a:xfrm>
        </p:spPr>
        <p:txBody>
          <a:bodyPr/>
          <a:lstStyle/>
          <a:p>
            <a:r>
              <a:rPr lang="sv-SE" sz="3000" dirty="0"/>
              <a:t>5</a:t>
            </a:r>
            <a:r>
              <a:rPr lang="sv-SE" sz="3000" dirty="0" smtClean="0"/>
              <a:t>. </a:t>
            </a:r>
            <a:r>
              <a:rPr lang="sv-SE" sz="3000" dirty="0"/>
              <a:t>Hur är kvaliteten i hälso- och sjukvården vi får?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4166" y="1242312"/>
            <a:ext cx="12080052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bevaka:</a:t>
            </a:r>
          </a:p>
          <a:p>
            <a:r>
              <a:rPr lang="sv-SE" dirty="0" smtClean="0"/>
              <a:t>Minska </a:t>
            </a:r>
            <a:r>
              <a:rPr lang="sv-SE" dirty="0"/>
              <a:t>andelen oplanerade återinskrivningar bland </a:t>
            </a:r>
            <a:r>
              <a:rPr lang="sv-SE" dirty="0" smtClean="0"/>
              <a:t>äldre (P)</a:t>
            </a:r>
          </a:p>
          <a:p>
            <a:r>
              <a:rPr lang="sv-SE" dirty="0" smtClean="0"/>
              <a:t>Dödlighet efter höftfraktur (P)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 smtClean="0"/>
              <a:t>Minska andelen personer </a:t>
            </a:r>
            <a:r>
              <a:rPr lang="sv-SE" dirty="0"/>
              <a:t>med diabetes </a:t>
            </a:r>
            <a:r>
              <a:rPr lang="sv-SE" dirty="0" smtClean="0"/>
              <a:t>typ-2 med blodsockervärde högre än 70mmol/mol (P)</a:t>
            </a:r>
          </a:p>
          <a:p>
            <a:r>
              <a:rPr lang="sv-SE" dirty="0" smtClean="0"/>
              <a:t>Minska andelen äldre med läkemedel som bör undvikas (P)</a:t>
            </a:r>
          </a:p>
          <a:p>
            <a:r>
              <a:rPr lang="sv-SE" dirty="0" smtClean="0"/>
              <a:t>Minska användningen av antipsykotiska läkemedel hos äldre (P)</a:t>
            </a:r>
          </a:p>
          <a:p>
            <a:r>
              <a:rPr lang="sv-SE" dirty="0" smtClean="0"/>
              <a:t>Dödlighet efter stroke (inom 90 dagar) (p)</a:t>
            </a:r>
          </a:p>
          <a:p>
            <a:r>
              <a:rPr lang="sv-SE" dirty="0" smtClean="0"/>
              <a:t>Femårsöverlevnad cancer – flera cancerformer (p)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9597812" y="4135211"/>
            <a:ext cx="649141" cy="152699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 bwMode="auto">
          <a:xfrm>
            <a:off x="408038" y="3135086"/>
            <a:ext cx="11723001" cy="261257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31667" t="359" r="32333"/>
          <a:stretch/>
        </p:blipFill>
        <p:spPr>
          <a:xfrm>
            <a:off x="9597812" y="1213339"/>
            <a:ext cx="706626" cy="1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870" y="233480"/>
            <a:ext cx="10939227" cy="1112021"/>
          </a:xfrm>
          <a:prstGeom prst="rect">
            <a:avLst/>
          </a:prstGeom>
        </p:spPr>
        <p:txBody>
          <a:bodyPr/>
          <a:lstStyle/>
          <a:p>
            <a:r>
              <a:rPr lang="sv-SE" sz="3000" dirty="0"/>
              <a:t>5</a:t>
            </a:r>
            <a:r>
              <a:rPr lang="sv-SE" sz="3000" dirty="0" smtClean="0"/>
              <a:t>. </a:t>
            </a:r>
            <a:r>
              <a:rPr lang="sv-SE" sz="3000" dirty="0"/>
              <a:t>Hur är kvaliteten i hälso- och sjukvården vi får?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26349" y="1643063"/>
            <a:ext cx="8230862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Att förbättra:</a:t>
            </a:r>
          </a:p>
          <a:p>
            <a:r>
              <a:rPr lang="sv-SE" dirty="0"/>
              <a:t>Hälsotillstånd hos nyfödda (låg </a:t>
            </a:r>
            <a:r>
              <a:rPr lang="sv-SE" dirty="0" err="1"/>
              <a:t>Apgar</a:t>
            </a:r>
            <a:r>
              <a:rPr lang="sv-SE" dirty="0"/>
              <a:t> – poäng</a:t>
            </a:r>
            <a:r>
              <a:rPr lang="sv-SE" dirty="0" smtClean="0"/>
              <a:t>) (N) </a:t>
            </a:r>
            <a:endParaRPr lang="sv-SE" dirty="0"/>
          </a:p>
          <a:p>
            <a:r>
              <a:rPr lang="sv-SE" dirty="0" smtClean="0"/>
              <a:t>Minska dödlighet </a:t>
            </a:r>
            <a:r>
              <a:rPr lang="sv-SE" dirty="0"/>
              <a:t>efter </a:t>
            </a:r>
            <a:r>
              <a:rPr lang="sv-SE" dirty="0" smtClean="0"/>
              <a:t>hjärtinfarkt (n)</a:t>
            </a:r>
          </a:p>
          <a:p>
            <a:r>
              <a:rPr lang="sv-SE" dirty="0"/>
              <a:t>Minska överdödlighet </a:t>
            </a:r>
            <a:r>
              <a:rPr lang="sv-SE" dirty="0" smtClean="0"/>
              <a:t>hos personer med bipolärsjukdom (Oför.)</a:t>
            </a:r>
          </a:p>
          <a:p>
            <a:r>
              <a:rPr lang="sv-SE" dirty="0" smtClean="0"/>
              <a:t>Minska trycksår i slutenvård (grad 2-4) (Oför.)</a:t>
            </a:r>
          </a:p>
          <a:p>
            <a:r>
              <a:rPr lang="sv-SE" dirty="0" smtClean="0"/>
              <a:t>Minska </a:t>
            </a:r>
            <a:r>
              <a:rPr lang="sv-SE" dirty="0"/>
              <a:t>å</a:t>
            </a:r>
            <a:r>
              <a:rPr lang="sv-SE" dirty="0" smtClean="0"/>
              <a:t>terkommande </a:t>
            </a:r>
            <a:r>
              <a:rPr lang="sv-SE" dirty="0"/>
              <a:t>slutenvård i livets </a:t>
            </a:r>
            <a:r>
              <a:rPr lang="sv-SE" dirty="0" smtClean="0"/>
              <a:t>slutskede (N)</a:t>
            </a:r>
          </a:p>
          <a:p>
            <a:r>
              <a:rPr lang="sv-SE" dirty="0" err="1"/>
              <a:t>Å</a:t>
            </a:r>
            <a:r>
              <a:rPr lang="sv-SE" dirty="0" err="1" smtClean="0"/>
              <a:t>terfraktur</a:t>
            </a:r>
            <a:r>
              <a:rPr lang="sv-SE" dirty="0" smtClean="0"/>
              <a:t> efter fragilitetsfraktur (N)</a:t>
            </a:r>
          </a:p>
          <a:p>
            <a:r>
              <a:rPr lang="sv-SE" dirty="0" smtClean="0"/>
              <a:t>Överdödlighet i hjärt-kärlsjukdom vid diabetes (N)</a:t>
            </a:r>
          </a:p>
          <a:p>
            <a:r>
              <a:rPr lang="sv-SE" dirty="0" smtClean="0"/>
              <a:t>Nöjd med rehabilitering efter stroke (12 månader) (N)</a:t>
            </a:r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9639589" y="2435543"/>
            <a:ext cx="919163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5749" y="-257817"/>
            <a:ext cx="11601450" cy="1112021"/>
          </a:xfrm>
        </p:spPr>
        <p:txBody>
          <a:bodyPr/>
          <a:lstStyle/>
          <a:p>
            <a:r>
              <a:rPr lang="sv-SE" sz="3000" dirty="0"/>
              <a:t>6</a:t>
            </a:r>
            <a:r>
              <a:rPr lang="sv-SE" sz="3000" dirty="0" smtClean="0"/>
              <a:t>. Blir vi friskare och lever vi längre?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43789" y="867530"/>
            <a:ext cx="7970795" cy="4044279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Att bevaka: </a:t>
            </a:r>
          </a:p>
          <a:p>
            <a:r>
              <a:rPr lang="sv-SE" dirty="0" smtClean="0"/>
              <a:t>Egenrapporterad bra eller mycket bra tandhälsa (p)</a:t>
            </a:r>
          </a:p>
          <a:p>
            <a:r>
              <a:rPr lang="sv-SE" dirty="0" smtClean="0"/>
              <a:t>Antal suicid i befolkningen (P)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Att förbättra:</a:t>
            </a:r>
            <a:endParaRPr lang="sv-SE" dirty="0"/>
          </a:p>
          <a:p>
            <a:r>
              <a:rPr lang="sv-SE" dirty="0" smtClean="0"/>
              <a:t>Öka självskattat allmänt hälsotillstånd (n)</a:t>
            </a:r>
          </a:p>
          <a:p>
            <a:r>
              <a:rPr lang="sv-SE" dirty="0" smtClean="0"/>
              <a:t>Minska sjukvårdsrelaterad åtgärdbar dödlighet (p)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803" y="4486275"/>
            <a:ext cx="543511" cy="127779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283" y="1372824"/>
            <a:ext cx="690549" cy="14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Fortsatt analysarbete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Validera resultat och data</a:t>
            </a:r>
          </a:p>
          <a:p>
            <a:r>
              <a:rPr lang="sv-SE" dirty="0" smtClean="0"/>
              <a:t>Skillnader mellan kvinnor och män</a:t>
            </a:r>
          </a:p>
          <a:p>
            <a:r>
              <a:rPr lang="sv-SE" dirty="0" smtClean="0"/>
              <a:t>Nuläge för vissa indikatorer i Vården i siffror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456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994" y="0"/>
            <a:ext cx="9901646" cy="1377266"/>
          </a:xfrm>
        </p:spPr>
        <p:txBody>
          <a:bodyPr/>
          <a:lstStyle/>
          <a:p>
            <a:r>
              <a:rPr lang="sv-SE" dirty="0" smtClean="0"/>
              <a:t>Ranking av samtliga 47 indikatorer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sz="2400" dirty="0" smtClean="0"/>
              <a:t>RN i förhållande till riket och föregående mätperiod</a:t>
            </a:r>
            <a:r>
              <a:rPr lang="sv-SE" dirty="0" smtClean="0"/>
              <a:t>)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6035086"/>
              </p:ext>
            </p:extLst>
          </p:nvPr>
        </p:nvGraphicFramePr>
        <p:xfrm>
          <a:off x="566057" y="1515291"/>
          <a:ext cx="11042467" cy="42149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78798"/>
                <a:gridCol w="1706968"/>
                <a:gridCol w="1499011"/>
                <a:gridCol w="1606181"/>
                <a:gridCol w="1591134"/>
                <a:gridCol w="1360375"/>
              </a:tblGrid>
              <a:tr h="72811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Område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Antal indikatorer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Bättre än riket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Sämre än riket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Bättre än </a:t>
                      </a:r>
                      <a:endParaRPr lang="sv-SE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1600" u="none" strike="noStrike" dirty="0" smtClean="0">
                          <a:effectLst/>
                        </a:rPr>
                        <a:t>föregående</a:t>
                      </a:r>
                    </a:p>
                    <a:p>
                      <a:pPr algn="ctr" fontAlgn="b"/>
                      <a:r>
                        <a:rPr lang="sv-SE" sz="1600" u="none" strike="noStrike" dirty="0" smtClean="0">
                          <a:effectLst/>
                        </a:rPr>
                        <a:t>mätvärde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Sämre än föregående mätvärde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1. Hur mycket betalar vi för hälso- och sjukvården?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2. Hur mycket bidrar hälso- och sjukvården till en hållbar god vård?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3. Har vi tillgång till </a:t>
                      </a:r>
                      <a:r>
                        <a:rPr lang="sv-SE" sz="1600" u="none" strike="noStrike" dirty="0" smtClean="0">
                          <a:effectLst/>
                        </a:rPr>
                        <a:t>hälso- </a:t>
                      </a:r>
                      <a:r>
                        <a:rPr lang="sv-SE" sz="1600" u="none" strike="noStrike" dirty="0">
                          <a:effectLst/>
                        </a:rPr>
                        <a:t>och sjukvård när vi behöver?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4. Hur väl bidrar hälso- och sjukvården till att hålla oss friska?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452221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5. Hur är kvaliteten i hälso- och sjukvården vi får?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18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3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245062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1600" u="none" strike="noStrike" kern="1200" dirty="0">
                          <a:effectLst/>
                        </a:rPr>
                        <a:t>6. Blir vi friskare och lever vi längre?</a:t>
                      </a:r>
                      <a:endParaRPr lang="sv-S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  <a:tr h="501699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sv-SE" sz="1600" u="none" strike="noStrike" kern="1200" dirty="0" smtClean="0">
                          <a:effectLst/>
                        </a:rPr>
                        <a:t>Totalt</a:t>
                      </a:r>
                      <a:endParaRPr lang="sv-S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47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13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34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21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9579" y="350262"/>
            <a:ext cx="7970793" cy="1112021"/>
          </a:xfrm>
        </p:spPr>
        <p:txBody>
          <a:bodyPr/>
          <a:lstStyle/>
          <a:p>
            <a:r>
              <a:rPr lang="sv-SE" dirty="0" smtClean="0"/>
              <a:t>Övergripande 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4253" y="1753271"/>
            <a:ext cx="11000721" cy="4044279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Ansvarig: </a:t>
            </a:r>
            <a:r>
              <a:rPr lang="sv-SE" dirty="0" smtClean="0"/>
              <a:t>Socialstyrelsen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Syfte: </a:t>
            </a:r>
            <a:r>
              <a:rPr lang="sv-SE" dirty="0" smtClean="0"/>
              <a:t>Redovisa indikatorer </a:t>
            </a:r>
            <a:r>
              <a:rPr lang="sv-SE" dirty="0"/>
              <a:t>som rör </a:t>
            </a:r>
            <a:r>
              <a:rPr lang="sv-SE" dirty="0" smtClean="0"/>
              <a:t>uppföljning </a:t>
            </a:r>
            <a:r>
              <a:rPr lang="sv-SE" dirty="0"/>
              <a:t>av hälso- och sjukvårdens kvalitet och </a:t>
            </a:r>
            <a:r>
              <a:rPr lang="sv-SE" dirty="0" smtClean="0"/>
              <a:t>effektivitet</a:t>
            </a:r>
          </a:p>
          <a:p>
            <a:pPr marL="0" indent="0">
              <a:buNone/>
            </a:pPr>
            <a:r>
              <a:rPr lang="sv-SE" b="1" dirty="0" smtClean="0"/>
              <a:t>Regelbundenhet: </a:t>
            </a:r>
            <a:r>
              <a:rPr lang="sv-SE" dirty="0" smtClean="0"/>
              <a:t>En gång/år, resultat presenteras februari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03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2619" y="193972"/>
            <a:ext cx="10081045" cy="1033271"/>
          </a:xfrm>
        </p:spPr>
        <p:txBody>
          <a:bodyPr/>
          <a:lstStyle/>
          <a:p>
            <a:r>
              <a:rPr lang="sv-SE" dirty="0" smtClean="0"/>
              <a:t>Ranking vs övriga regioner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96091" y="2196262"/>
            <a:ext cx="5501252" cy="3599271"/>
          </a:xfrm>
        </p:spPr>
        <p:txBody>
          <a:bodyPr/>
          <a:lstStyle/>
          <a:p>
            <a:r>
              <a:rPr lang="sv-SE" sz="1800" dirty="0" smtClean="0"/>
              <a:t>Sjukfrånvaro bland regionanställda</a:t>
            </a:r>
          </a:p>
          <a:p>
            <a:r>
              <a:rPr lang="sv-SE" sz="1800" dirty="0" smtClean="0"/>
              <a:t>Medicinsk bedömning i primärvård inom 3 dagar</a:t>
            </a:r>
          </a:p>
          <a:p>
            <a:r>
              <a:rPr lang="sv-SE" sz="1800" dirty="0" smtClean="0"/>
              <a:t>Tid till läkarbedömning vid akutbesök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smtClean="0"/>
              <a:t>Bästa värden i riket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2"/>
          </p:nvPr>
        </p:nvSpPr>
        <p:spPr>
          <a:xfrm>
            <a:off x="6086639" y="2198547"/>
            <a:ext cx="6105361" cy="3599004"/>
          </a:xfrm>
        </p:spPr>
        <p:txBody>
          <a:bodyPr/>
          <a:lstStyle/>
          <a:p>
            <a:r>
              <a:rPr lang="sv-SE" sz="1800" dirty="0" smtClean="0"/>
              <a:t>Rapportering till kvalitetsregister – fyra folksjukdomar</a:t>
            </a:r>
          </a:p>
          <a:p>
            <a:r>
              <a:rPr lang="sv-SE" sz="1800" dirty="0" smtClean="0"/>
              <a:t>Tillgång till den hälso- och sjukvård man behöver</a:t>
            </a:r>
          </a:p>
          <a:p>
            <a:r>
              <a:rPr lang="sv-SE" sz="1800" dirty="0" smtClean="0"/>
              <a:t>Tandvårdsundersökning de senaste två åren</a:t>
            </a:r>
          </a:p>
          <a:p>
            <a:r>
              <a:rPr lang="sv-SE" sz="1800" dirty="0" smtClean="0"/>
              <a:t>Väntetid till särskilt boende</a:t>
            </a:r>
          </a:p>
          <a:p>
            <a:r>
              <a:rPr lang="sv-SE" sz="1800" dirty="0" smtClean="0"/>
              <a:t>Blodsockervärde, diabetes typ 2, över 70 </a:t>
            </a:r>
            <a:r>
              <a:rPr lang="sv-SE" sz="1800" dirty="0" err="1" smtClean="0"/>
              <a:t>mmol</a:t>
            </a:r>
            <a:r>
              <a:rPr lang="sv-SE" sz="1800" dirty="0" smtClean="0"/>
              <a:t>/mol</a:t>
            </a:r>
          </a:p>
          <a:p>
            <a:r>
              <a:rPr lang="sv-SE" sz="1800" dirty="0" smtClean="0"/>
              <a:t>Användning av antipsykotiska läkemedel hos äldre</a:t>
            </a:r>
          </a:p>
          <a:p>
            <a:r>
              <a:rPr lang="sv-SE" sz="1800" dirty="0" smtClean="0"/>
              <a:t>Dödlighet efter hjärtinfarkt</a:t>
            </a:r>
          </a:p>
          <a:p>
            <a:r>
              <a:rPr lang="sv-SE" sz="1800" dirty="0" smtClean="0"/>
              <a:t>Återkommande slutenvård i livets slutske</a:t>
            </a:r>
            <a:r>
              <a:rPr lang="sv-SE" sz="2000" dirty="0" smtClean="0"/>
              <a:t>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 smtClean="0"/>
              <a:t>Sämsta värden i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Skillnader mellan män och kvinnor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61257" y="2196262"/>
            <a:ext cx="5536086" cy="3599271"/>
          </a:xfrm>
        </p:spPr>
        <p:txBody>
          <a:bodyPr/>
          <a:lstStyle/>
          <a:p>
            <a:r>
              <a:rPr lang="sv-SE" sz="1800" dirty="0"/>
              <a:t>Sjukvårdsrelaterad åtgärdbar </a:t>
            </a:r>
            <a:r>
              <a:rPr lang="sv-SE" sz="1800" dirty="0" smtClean="0"/>
              <a:t>dödlighet (*) </a:t>
            </a:r>
            <a:endParaRPr lang="sv-SE" sz="1800" dirty="0"/>
          </a:p>
          <a:p>
            <a:r>
              <a:rPr lang="sv-SE" sz="1800" dirty="0"/>
              <a:t>Påverkbar slutenvård inom hjärtsvikt, diabetes, astma och KOL</a:t>
            </a:r>
          </a:p>
          <a:p>
            <a:r>
              <a:rPr lang="sv-SE" sz="1800" dirty="0"/>
              <a:t>Antalet självmord </a:t>
            </a:r>
          </a:p>
          <a:p>
            <a:r>
              <a:rPr lang="sv-SE" sz="1800" dirty="0"/>
              <a:t>Dödlighet efter höftfraktur </a:t>
            </a:r>
          </a:p>
          <a:p>
            <a:r>
              <a:rPr lang="sv-SE" sz="1800" dirty="0"/>
              <a:t>Tandvårdsundersökning inom 2 år </a:t>
            </a:r>
            <a:r>
              <a:rPr lang="sv-SE" sz="1800" dirty="0" smtClean="0"/>
              <a:t>(*)</a:t>
            </a:r>
            <a:endParaRPr lang="sv-SE" sz="1800" dirty="0"/>
          </a:p>
          <a:p>
            <a:pPr marL="0" indent="0">
              <a:buNone/>
            </a:pPr>
            <a:r>
              <a:rPr lang="sv-SE" sz="1800" dirty="0" smtClean="0">
                <a:solidFill>
                  <a:schemeClr val="tx1"/>
                </a:solidFill>
              </a:rPr>
              <a:t>Notera även: Återstående medellivslängd (*)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/>
              <a:t>Områden att fokusera på </a:t>
            </a:r>
            <a:r>
              <a:rPr lang="sv-SE" dirty="0" smtClean="0"/>
              <a:t>bland </a:t>
            </a:r>
            <a:r>
              <a:rPr lang="sv-SE" dirty="0"/>
              <a:t>män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2"/>
          </p:nvPr>
        </p:nvSpPr>
        <p:spPr>
          <a:xfrm>
            <a:off x="6073425" y="2198547"/>
            <a:ext cx="5909569" cy="3599004"/>
          </a:xfrm>
        </p:spPr>
        <p:txBody>
          <a:bodyPr/>
          <a:lstStyle/>
          <a:p>
            <a:r>
              <a:rPr lang="sv-SE" sz="1800" dirty="0"/>
              <a:t>Andelen äldre med läkemedel som bör undvikas</a:t>
            </a:r>
          </a:p>
          <a:p>
            <a:r>
              <a:rPr lang="sv-SE" sz="1800" dirty="0"/>
              <a:t>Andelen äldre med antipsykotiska </a:t>
            </a:r>
            <a:r>
              <a:rPr lang="sv-SE" sz="1800" dirty="0" smtClean="0"/>
              <a:t>läkemedel (*)</a:t>
            </a:r>
            <a:endParaRPr lang="sv-SE" sz="1800" dirty="0"/>
          </a:p>
          <a:p>
            <a:r>
              <a:rPr lang="sv-SE" sz="1800" dirty="0"/>
              <a:t>Långvarig behandling med vissa sömnmedel och lugnade medel</a:t>
            </a:r>
          </a:p>
          <a:p>
            <a:r>
              <a:rPr lang="sv-SE" sz="1800" dirty="0"/>
              <a:t>Förekomst av antibiotikabehandling i öppenvård</a:t>
            </a:r>
          </a:p>
          <a:p>
            <a:r>
              <a:rPr lang="sv-SE" sz="1800" dirty="0"/>
              <a:t>Antal fallskador</a:t>
            </a:r>
          </a:p>
          <a:p>
            <a:r>
              <a:rPr lang="sv-SE" sz="1800" dirty="0" err="1"/>
              <a:t>Återfraktur</a:t>
            </a:r>
            <a:r>
              <a:rPr lang="sv-SE" sz="1800" dirty="0"/>
              <a:t> efter </a:t>
            </a:r>
            <a:r>
              <a:rPr lang="sv-SE" sz="1800" dirty="0" smtClean="0"/>
              <a:t>fragilitetsfraktur</a:t>
            </a:r>
          </a:p>
          <a:p>
            <a:r>
              <a:rPr lang="sv-SE" sz="1800" dirty="0" smtClean="0">
                <a:solidFill>
                  <a:schemeClr val="tx1"/>
                </a:solidFill>
              </a:rPr>
              <a:t>Notera även: Återstående medellivslängd </a:t>
            </a:r>
          </a:p>
          <a:p>
            <a:r>
              <a:rPr lang="sv-SE" sz="1800" dirty="0" smtClean="0">
                <a:solidFill>
                  <a:schemeClr val="tx1"/>
                </a:solidFill>
              </a:rPr>
              <a:t>Tandvårdsundersökning inom 2 år (*)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3"/>
          </p:nvPr>
        </p:nvSpPr>
        <p:spPr>
          <a:xfrm>
            <a:off x="6086639" y="1393363"/>
            <a:ext cx="5539304" cy="641349"/>
          </a:xfrm>
        </p:spPr>
        <p:txBody>
          <a:bodyPr/>
          <a:lstStyle/>
          <a:p>
            <a:pPr lvl="0">
              <a:buClr>
                <a:srgbClr val="403D45"/>
              </a:buClr>
            </a:pPr>
            <a:r>
              <a:rPr lang="sv-SE" dirty="0">
                <a:solidFill>
                  <a:srgbClr val="403D45"/>
                </a:solidFill>
              </a:rPr>
              <a:t>Områden att fokusera på bland </a:t>
            </a:r>
            <a:r>
              <a:rPr lang="sv-SE" dirty="0" smtClean="0">
                <a:solidFill>
                  <a:srgbClr val="403D45"/>
                </a:solidFill>
              </a:rPr>
              <a:t>kvinnor</a:t>
            </a:r>
            <a:endParaRPr lang="sv-SE" dirty="0">
              <a:solidFill>
                <a:srgbClr val="403D45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910947" y="985995"/>
            <a:ext cx="617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Av 47 indikatorer är män och kvinnor sign. skilda åt i 11 fall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4327" y="247023"/>
            <a:ext cx="7970793" cy="1112021"/>
          </a:xfrm>
        </p:spPr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yfte och mottagare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079384" y="1841761"/>
            <a:ext cx="7970795" cy="4044279"/>
          </a:xfrm>
        </p:spPr>
        <p:txBody>
          <a:bodyPr/>
          <a:lstStyle/>
          <a:p>
            <a:r>
              <a:rPr lang="sv-SE" dirty="0"/>
              <a:t>A</a:t>
            </a:r>
            <a:r>
              <a:rPr lang="sv-SE" dirty="0" smtClean="0"/>
              <a:t>tt </a:t>
            </a:r>
            <a:r>
              <a:rPr lang="sv-SE" dirty="0"/>
              <a:t>ge en översiktlig bild av hälso- och sjukvårdens kvalitet och effektivitet </a:t>
            </a:r>
            <a:endParaRPr lang="sv-SE" dirty="0" smtClean="0"/>
          </a:p>
          <a:p>
            <a:r>
              <a:rPr lang="sv-SE" dirty="0"/>
              <a:t>B</a:t>
            </a:r>
            <a:r>
              <a:rPr lang="sv-SE" dirty="0" smtClean="0"/>
              <a:t>eslutsfattare på nationell </a:t>
            </a:r>
            <a:r>
              <a:rPr lang="sv-SE" dirty="0"/>
              <a:t>och regional nivå men även till </a:t>
            </a:r>
            <a:r>
              <a:rPr lang="sv-SE" dirty="0" smtClean="0"/>
              <a:t>kommunerna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21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0585" y="255150"/>
            <a:ext cx="7970793" cy="1112021"/>
          </a:xfrm>
        </p:spPr>
        <p:txBody>
          <a:bodyPr/>
          <a:lstStyle/>
          <a:p>
            <a:r>
              <a:rPr lang="sv-SE" dirty="0" smtClean="0"/>
              <a:t>Rapporten kan bidra till att…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86210" y="1723774"/>
            <a:ext cx="9660332" cy="4044279"/>
          </a:xfrm>
        </p:spPr>
        <p:txBody>
          <a:bodyPr/>
          <a:lstStyle/>
          <a:p>
            <a:pPr lvl="0"/>
            <a:r>
              <a:rPr lang="sv-SE" dirty="0"/>
              <a:t>S</a:t>
            </a:r>
            <a:r>
              <a:rPr lang="sv-SE" dirty="0" smtClean="0"/>
              <a:t>kapa </a:t>
            </a:r>
            <a:r>
              <a:rPr lang="sv-SE" dirty="0"/>
              <a:t>öppenhet och förbättrad insyn i den offentligt finansierade vården och omsorgen </a:t>
            </a:r>
          </a:p>
          <a:p>
            <a:pPr lvl="0"/>
            <a:r>
              <a:rPr lang="sv-SE" dirty="0"/>
              <a:t>G</a:t>
            </a:r>
            <a:r>
              <a:rPr lang="sv-SE" dirty="0" smtClean="0"/>
              <a:t>e </a:t>
            </a:r>
            <a:r>
              <a:rPr lang="sv-SE" dirty="0"/>
              <a:t>underlag för ledning och styrning, bland annat kunskapsstyrning. </a:t>
            </a:r>
          </a:p>
          <a:p>
            <a:pPr lvl="0"/>
            <a:r>
              <a:rPr lang="sv-SE" dirty="0"/>
              <a:t>I</a:t>
            </a:r>
            <a:r>
              <a:rPr lang="sv-SE" dirty="0" smtClean="0"/>
              <a:t>nitiera </a:t>
            </a:r>
            <a:r>
              <a:rPr lang="sv-SE" dirty="0"/>
              <a:t>lokala, regionala och nationella analyser och diskussioner om verksamheternas kvalitet och effektivitet </a:t>
            </a:r>
          </a:p>
          <a:p>
            <a:r>
              <a:rPr lang="sv-SE" dirty="0"/>
              <a:t>I</a:t>
            </a:r>
            <a:r>
              <a:rPr lang="sv-SE" dirty="0" smtClean="0"/>
              <a:t>dentifiera </a:t>
            </a:r>
            <a:r>
              <a:rPr lang="sv-SE" dirty="0"/>
              <a:t>och prioritera områden som kan utgöra underlag för utveckling, förbättring, uppföljning och lärande.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48" y="0"/>
            <a:ext cx="3124046" cy="17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830" y="261771"/>
            <a:ext cx="7970793" cy="1112021"/>
          </a:xfrm>
        </p:spPr>
        <p:txBody>
          <a:bodyPr/>
          <a:lstStyle/>
          <a:p>
            <a:r>
              <a:rPr lang="sv-SE" dirty="0" smtClean="0"/>
              <a:t>Dimensioner av god vård och omsorg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53123" y="2039531"/>
            <a:ext cx="7970795" cy="4044279"/>
          </a:xfrm>
        </p:spPr>
        <p:txBody>
          <a:bodyPr/>
          <a:lstStyle/>
          <a:p>
            <a:r>
              <a:rPr lang="sv-SE" dirty="0"/>
              <a:t>Säker</a:t>
            </a:r>
          </a:p>
          <a:p>
            <a:r>
              <a:rPr lang="sv-SE" dirty="0"/>
              <a:t>Individanpassad</a:t>
            </a:r>
          </a:p>
          <a:p>
            <a:r>
              <a:rPr lang="sv-SE" dirty="0" smtClean="0"/>
              <a:t>Kunskapsbaserad</a:t>
            </a:r>
            <a:endParaRPr lang="sv-SE" dirty="0"/>
          </a:p>
          <a:p>
            <a:r>
              <a:rPr lang="sv-SE" dirty="0" smtClean="0"/>
              <a:t>Jämlik</a:t>
            </a:r>
            <a:endParaRPr lang="sv-SE" dirty="0"/>
          </a:p>
          <a:p>
            <a:r>
              <a:rPr lang="sv-SE" dirty="0"/>
              <a:t>Tillgänglig</a:t>
            </a:r>
          </a:p>
          <a:p>
            <a:r>
              <a:rPr lang="sv-SE" dirty="0"/>
              <a:t>Effektiv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Höger klammerparentes 3"/>
          <p:cNvSpPr/>
          <p:nvPr/>
        </p:nvSpPr>
        <p:spPr bwMode="auto">
          <a:xfrm>
            <a:off x="4368450" y="1955270"/>
            <a:ext cx="325253" cy="3084199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099" y="1530547"/>
            <a:ext cx="2948217" cy="442232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842768" y="2889187"/>
            <a:ext cx="4036266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133" dirty="0">
                <a:solidFill>
                  <a:schemeClr val="tx2"/>
                </a:solidFill>
              </a:rPr>
              <a:t>Målet är en mer kunskapsbaserad, </a:t>
            </a:r>
          </a:p>
          <a:p>
            <a:pPr algn="ctr"/>
            <a:r>
              <a:rPr lang="sv-SE" sz="2133" dirty="0">
                <a:solidFill>
                  <a:schemeClr val="tx2"/>
                </a:solidFill>
              </a:rPr>
              <a:t>jämlik och resurseffektiv vård</a:t>
            </a:r>
          </a:p>
        </p:txBody>
      </p:sp>
    </p:spTree>
    <p:extLst>
      <p:ext uri="{BB962C8B-B14F-4D97-AF65-F5344CB8AC3E}">
        <p14:creationId xmlns:p14="http://schemas.microsoft.com/office/powerpoint/2010/main" val="16864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0956" y="259945"/>
            <a:ext cx="7970793" cy="1112021"/>
          </a:xfrm>
        </p:spPr>
        <p:txBody>
          <a:bodyPr/>
          <a:lstStyle/>
          <a:p>
            <a:r>
              <a:rPr lang="sv-SE" dirty="0" smtClean="0"/>
              <a:t>Invånarperspektiv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56680" y="1831649"/>
            <a:ext cx="7970795" cy="40442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1. Hur mycket betalar vi för hälso- och sjukvården? </a:t>
            </a:r>
          </a:p>
          <a:p>
            <a:pPr marL="0" indent="0">
              <a:buNone/>
            </a:pPr>
            <a:r>
              <a:rPr lang="sv-SE" dirty="0" smtClean="0"/>
              <a:t>2. Hur bidrar hälso- och sjukvården till en hållbar god vård?</a:t>
            </a:r>
          </a:p>
          <a:p>
            <a:pPr marL="0" indent="0">
              <a:buNone/>
            </a:pPr>
            <a:r>
              <a:rPr lang="sv-SE" dirty="0" smtClean="0"/>
              <a:t>3. Har vi tillgång till hälso- och sjukvård när vi behöver?</a:t>
            </a:r>
          </a:p>
          <a:p>
            <a:pPr marL="0" indent="0">
              <a:buNone/>
            </a:pPr>
            <a:r>
              <a:rPr lang="sv-SE" dirty="0" smtClean="0"/>
              <a:t>4. Hur väl bidrar hälso- och sjukvården till att hålla oss friska?</a:t>
            </a:r>
          </a:p>
          <a:p>
            <a:pPr marL="0" indent="0">
              <a:buNone/>
            </a:pPr>
            <a:r>
              <a:rPr lang="sv-SE" dirty="0" smtClean="0"/>
              <a:t>5. Hur är kvaliteten i hälso- och sjukvården vi får?</a:t>
            </a:r>
          </a:p>
          <a:p>
            <a:pPr marL="0" indent="0">
              <a:buNone/>
            </a:pPr>
            <a:r>
              <a:rPr lang="sv-SE" dirty="0" smtClean="0"/>
              <a:t>6. Blir vi friskare och lever längre?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1590" t="17295"/>
          <a:stretch/>
        </p:blipFill>
        <p:spPr>
          <a:xfrm>
            <a:off x="8377645" y="4269125"/>
            <a:ext cx="3666308" cy="17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1566" y="219458"/>
            <a:ext cx="7970793" cy="1112021"/>
          </a:xfrm>
        </p:spPr>
        <p:txBody>
          <a:bodyPr/>
          <a:lstStyle/>
          <a:p>
            <a:r>
              <a:rPr lang="sv-SE" dirty="0" smtClean="0"/>
              <a:t>Metod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1067" y="1664496"/>
            <a:ext cx="11539088" cy="4044279"/>
          </a:xfrm>
        </p:spPr>
        <p:txBody>
          <a:bodyPr/>
          <a:lstStyle/>
          <a:p>
            <a:r>
              <a:rPr lang="sv-SE" dirty="0"/>
              <a:t>Varje fråga granskas utifrån ett antal olika </a:t>
            </a:r>
            <a:r>
              <a:rPr lang="sv-SE" dirty="0" smtClean="0"/>
              <a:t>indikatorer (47 indikatorer totalt)</a:t>
            </a:r>
            <a:endParaRPr lang="sv-SE" dirty="0"/>
          </a:p>
          <a:p>
            <a:r>
              <a:rPr lang="sv-SE" dirty="0"/>
              <a:t>Data är hämtad från bland annat hälsodataregister, </a:t>
            </a:r>
            <a:r>
              <a:rPr lang="sv-SE" dirty="0" smtClean="0"/>
              <a:t>kvalitetsregister, digitala </a:t>
            </a:r>
            <a:r>
              <a:rPr lang="sv-SE" dirty="0"/>
              <a:t>webbenkäter</a:t>
            </a:r>
          </a:p>
          <a:p>
            <a:r>
              <a:rPr lang="sv-SE" dirty="0" smtClean="0"/>
              <a:t>Data huvudsakligen </a:t>
            </a:r>
            <a:r>
              <a:rPr lang="sv-SE" dirty="0"/>
              <a:t>från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2018 och till viss del </a:t>
            </a:r>
            <a:r>
              <a:rPr lang="sv-SE" dirty="0" smtClean="0"/>
              <a:t>2019. Viss äldre data förekommer.</a:t>
            </a:r>
            <a:endParaRPr lang="sv-SE" dirty="0"/>
          </a:p>
          <a:p>
            <a:r>
              <a:rPr lang="sv-SE" dirty="0" smtClean="0"/>
              <a:t>Resultatet presenteras utifrån:</a:t>
            </a:r>
          </a:p>
          <a:p>
            <a:pPr lvl="1"/>
            <a:r>
              <a:rPr lang="sv-SE" sz="2000" dirty="0" smtClean="0"/>
              <a:t>medelvärde för riket</a:t>
            </a:r>
          </a:p>
          <a:p>
            <a:pPr lvl="1"/>
            <a:r>
              <a:rPr lang="sv-SE" sz="2000" dirty="0"/>
              <a:t>r</a:t>
            </a:r>
            <a:r>
              <a:rPr lang="sv-SE" sz="2000" dirty="0" smtClean="0"/>
              <a:t>egionens värde, önskvärd eller ej önskvärd riktning i förhållande till riket</a:t>
            </a:r>
          </a:p>
          <a:p>
            <a:r>
              <a:rPr lang="sv-SE" dirty="0" smtClean="0"/>
              <a:t>Fokusera på trender </a:t>
            </a:r>
            <a:r>
              <a:rPr lang="sv-SE" dirty="0"/>
              <a:t>beträffande skillnader i </a:t>
            </a:r>
            <a:r>
              <a:rPr lang="sv-SE" dirty="0" smtClean="0"/>
              <a:t>värden mellan olika mättidpunkter.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6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4498" y="303489"/>
            <a:ext cx="7970793" cy="1112021"/>
          </a:xfrm>
        </p:spPr>
        <p:txBody>
          <a:bodyPr/>
          <a:lstStyle/>
          <a:p>
            <a:r>
              <a:rPr lang="sv-SE" dirty="0" smtClean="0"/>
              <a:t>Resultatpresentation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8269" y="1692311"/>
            <a:ext cx="7970795" cy="4044279"/>
          </a:xfrm>
        </p:spPr>
        <p:txBody>
          <a:bodyPr/>
          <a:lstStyle/>
          <a:p>
            <a:r>
              <a:rPr lang="sv-SE" dirty="0" smtClean="0"/>
              <a:t>Fråga 1, redovisas enskilt inledningsvis 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sv-SE" dirty="0" smtClean="0"/>
              <a:t>Fråga 2 – 6, redovisas utifrån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/>
              <a:t>Att bibehålla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/>
              <a:t>Att bevaka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/>
              <a:t>Att förbättra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66167" t="359"/>
          <a:stretch/>
        </p:blipFill>
        <p:spPr>
          <a:xfrm>
            <a:off x="7198531" y="2853230"/>
            <a:ext cx="652623" cy="145431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31667" t="359" r="32333"/>
          <a:stretch/>
        </p:blipFill>
        <p:spPr>
          <a:xfrm>
            <a:off x="7778483" y="2846140"/>
            <a:ext cx="706626" cy="14798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r="67833"/>
          <a:stretch/>
        </p:blipFill>
        <p:spPr>
          <a:xfrm>
            <a:off x="8415441" y="2834753"/>
            <a:ext cx="633955" cy="14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3702" y="-261160"/>
            <a:ext cx="10287000" cy="1112021"/>
          </a:xfrm>
        </p:spPr>
        <p:txBody>
          <a:bodyPr/>
          <a:lstStyle/>
          <a:p>
            <a:r>
              <a:rPr lang="sv-SE" sz="3000" dirty="0" smtClean="0"/>
              <a:t>1. Hur mycket betalar vi för hälso- och sjukvården?</a:t>
            </a:r>
            <a:endParaRPr lang="sv-SE" sz="3000" dirty="0"/>
          </a:p>
        </p:txBody>
      </p:sp>
      <p:sp>
        <p:nvSpPr>
          <p:cNvPr id="3" name="textruta 2"/>
          <p:cNvSpPr txBox="1"/>
          <p:nvPr/>
        </p:nvSpPr>
        <p:spPr>
          <a:xfrm>
            <a:off x="7924799" y="1515063"/>
            <a:ext cx="4336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Strukturjusterad nettokostnad för hälso- och sjukvården per invånare i  paritet med riket (2018).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/>
              <a:t>Primärvårdsansluten hemsjukvård, tandvård och omstrukturerings- kostnader är exkluderade</a:t>
            </a:r>
          </a:p>
          <a:p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v-SE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1767840" y="1593669"/>
            <a:ext cx="5399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 smtClean="0"/>
              <a:t>Region Norrbotten: 	26 474 kr/invånare</a:t>
            </a:r>
          </a:p>
          <a:p>
            <a:r>
              <a:rPr lang="sv-SE" dirty="0" smtClean="0"/>
              <a:t>Riket: 			26 398 kr /invånare</a:t>
            </a:r>
          </a:p>
          <a:p>
            <a:endParaRPr lang="sv-SE" dirty="0"/>
          </a:p>
          <a:p>
            <a:r>
              <a:rPr lang="sv-SE" dirty="0" smtClean="0"/>
              <a:t>Max: Gotland		28 669 kr/invånare</a:t>
            </a:r>
          </a:p>
          <a:p>
            <a:r>
              <a:rPr lang="sv-SE" dirty="0" smtClean="0"/>
              <a:t>Min: Skåne		25 274 kr/invånare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13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blå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2023-10-14T22:00:00+00:00</NLLPublishDate>
    <NLLPublishingstatus xmlns="http://schemas.microsoft.com/sharepoint/v3">Publicerad</NLLPublishingstatus>
    <NLLDocumentIDValue xmlns="http://schemas.microsoft.com/sharepoint/v3">ARBGRP460-656132773-232</NLLDocumentIDValue>
    <NLLPublished xmlns="http://schemas.microsoft.com/sharepoint/v3" xsi:nil="true"/>
    <NLLThinningTime xmlns="http://schemas.microsoft.com/sharepoint/v3">2026-10-14T22:00:00+00:00</NLLThinningTime>
    <NLLPublishDateQuickpart xmlns="http://schemas.microsoft.com/sharepoint/v3">2023-10-15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Ulrika Lundström, Sofia Reinholdt</NLLEstablishedByQuickpart>
    <prd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Att analysera</TermName>
          <TermId xmlns="http://schemas.microsoft.com/office/infopath/2007/PartnerControls">8373816e-cc5d-4bf1-9739-777a042d32b4</TermId>
        </TermInfo>
      </Terms>
    </prdProcessTaxHTField0>
    <AnsvarigQuickpart xmlns="http://schemas.microsoft.com/sharepoint/v3">Fredrik Pettersson</AnsvarigQuickpart>
    <NLLEstablishedBy xmlns="http://schemas.microsoft.com/sharepoint/v3">
      <UserInfo>
        <DisplayName>Ulrika Lundström</DisplayName>
        <AccountId>893</AccountId>
        <AccountType/>
      </UserInfo>
      <UserInfo>
        <DisplayName>Sofia Reinholdt</DisplayName>
        <AccountId>606</AccountId>
        <AccountType/>
      </UserInfo>
    </NLLEstablishedBy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Resultat</TermName>
          <TermId xmlns="http://schemas.microsoft.com/office/infopath/2007/PartnerControls">f5491f0f-71dc-467a-a43b-1e0ef4756d1f</TermId>
        </TermInfo>
      </Terms>
    </NLLDocumentTypeTaxHTField0>
    <NLLVersion xmlns="http://schemas.microsoft.com/sharepoint/v3">9.0</NLLVersion>
    <NLLInformationclass xmlns="http://schemas.microsoft.com/sharepoint/v3">Publik</NLLInformationclass>
    <NLLModifiedBy xmlns="http://schemas.microsoft.com/sharepoint/v3">Sofia Reinholdt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Samverkan Landstingsdirektörens stab</TermName>
          <TermId xmlns="http://schemas.microsoft.com/office/infopath/2007/PartnerControls">b27c766b-e7b1-4568-8d22-4a9fd7f9aa95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analys</TermName>
          <TermId xmlns="http://schemas.microsoft.com/office/infopath/2007/PartnerControls">9d2f55c3-dd34-4f90-bb4f-dce7bd25de87</TermId>
        </TermInfo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73a69b28-49f4-4b67-8842-dcaf068486b8</TermId>
        </TermInfo>
        <TermInfo xmlns="http://schemas.microsoft.com/office/infopath/2007/PartnerControls">
          <TermName xmlns="http://schemas.microsoft.com/office/infopath/2007/PartnerControls">Analysplan</TermName>
          <TermId xmlns="http://schemas.microsoft.com/office/infopath/2007/PartnerControls">167d4c7a-1192-4f37-a562-22e6a27a0907</TermId>
        </TermInfo>
        <TermInfo xmlns="http://schemas.microsoft.com/office/infopath/2007/PartnerControls">
          <TermName xmlns="http://schemas.microsoft.com/office/infopath/2007/PartnerControls">analysresultat</TermName>
          <TermId xmlns="http://schemas.microsoft.com/office/infopath/2007/PartnerControls">ae79fd7b-3ffb-4941-9dc8-84c929083a30</TermId>
        </TermInfo>
      </Terms>
    </TaxKeywordTaxHTField>
    <_dlc_DocId xmlns="c7918ce9-5289-4a18-805d-4141408e948c">ARBGRP460-656132773-232</_dlc_DocId>
    <_dlc_DocIdUrl xmlns="c7918ce9-5289-4a18-805d-4141408e948c">
      <Url>http://spportal.extvis.local/process/administrativ/_layouts/15/DocIdRedir.aspx?ID=ARBGRP460-656132773-232</Url>
      <Description>ARBGRP460-656132773-232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2026-11-14T23:00:00+00:00</_dlc_ExpireDate>
    <VIS_DocumentId xmlns="e1dec489-f745-4ed5-9c00-958a11aea6df">
      <Url>https://samarbeta.nll.se/producentplats/samverkanlandstingsdirektorensstab/_layouts/15/DocIdRedir.aspx?ID=ARBGRP460-656132773-232</Url>
      <Description>ARBGRP460-656132773-232</Description>
    </VIS_DocumentId>
    <VISResponsible xmlns="e1dec489-f745-4ed5-9c00-958a11aea6df">
      <UserInfo>
        <DisplayName>Fredrik Pettersson</DisplayName>
        <AccountId>510</AccountId>
        <AccountType/>
      </UserInfo>
    </VISResponsible>
    <DocumentStatus xmlns="e1dec489-f745-4ed5-9c00-958a11aea6df">
      <Url>https://samarbeta.nll.se/producentplats/samverkanlandstingsdirektorensstab/_layouts/15/wrkstat.aspx?List=d7870237-2dde-43a1-8af1-b4ea01983543&amp;WorkflowInstanceName=2e6f4483-d4f0-401b-9c2e-983fa742d062</Url>
      <Description>Publicerad</Description>
    </DocumentStatus>
    <_dlc_Exempt xmlns="http://schemas.microsoft.com/sharepoint/v3">false</_dlc_Exempt>
  </documentManagement>
</p:properties>
</file>

<file path=customXml/item2.xml><?xml version="1.0" encoding="utf-8"?>
<?mso-contentType ?>
<p:Policy xmlns:p="office.server.policy" id="" local="true">
  <p:Name>Redovisande</p:Name>
  <p:Description/>
  <p:Statement/>
  <p:PolicyItems>
    <p:PolicyItem featureId="Microsoft.Office.RecordsManagement.PolicyFeatures.Expiration" staticId="0x010100D7963E0E5B7A40E5AEA07389401D709F0045878216D3F54EE2826859E7F8F5B4BC|1214505165" UniqueId="033c95a8-fd37-4ff4-b52f-a621867b7a3c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apportdokument" ma:contentTypeID="0x010100D7963E0E5B7A40E5AEA07389401D709F0045878216D3F54EE2826859E7F8F5B4BC0101001257CD737B4A0C4C91CB65EBFDBC122A" ma:contentTypeVersion="1901" ma:contentTypeDescription="Rapportdokument" ma:contentTypeScope="" ma:versionID="cd640569a02429beb82407b734fff634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6311f6d6775347c6999724c93388e0ca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59DA7-FB25-4BAD-9237-BBC999C0A9E3}">
  <ds:schemaRefs>
    <ds:schemaRef ds:uri="d5036f23-2196-410e-b842-6e71ef9c85e0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5CFD6B-D2EF-431E-B0AE-FECC0B3D657F}"/>
</file>

<file path=customXml/itemProps3.xml><?xml version="1.0" encoding="utf-8"?>
<ds:datastoreItem xmlns:ds="http://schemas.openxmlformats.org/officeDocument/2006/customXml" ds:itemID="{3B173226-A60E-476C-A4A9-32B8F8DB3A80}"/>
</file>

<file path=customXml/itemProps4.xml><?xml version="1.0" encoding="utf-8"?>
<ds:datastoreItem xmlns:ds="http://schemas.openxmlformats.org/officeDocument/2006/customXml" ds:itemID="{32D37DA3-DCF1-415C-BAB1-6A34BDE9F734}"/>
</file>

<file path=customXml/itemProps5.xml><?xml version="1.0" encoding="utf-8"?>
<ds:datastoreItem xmlns:ds="http://schemas.openxmlformats.org/officeDocument/2006/customXml" ds:itemID="{8DB5BB06-2A98-40F7-8BFF-364BB6E5E380}"/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1547</Words>
  <Application>Microsoft Office PowerPoint</Application>
  <PresentationFormat>Bredbild</PresentationFormat>
  <Paragraphs>273</Paragraphs>
  <Slides>21</Slides>
  <Notes>19</Notes>
  <HiddenSlides>5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Region Norrbotten_blå</vt:lpstr>
      <vt:lpstr>Öppna jämförelser 2020 En god vård   En analys för Region Norrbotten</vt:lpstr>
      <vt:lpstr>Övergripande information</vt:lpstr>
      <vt:lpstr>Syfte och mottagare</vt:lpstr>
      <vt:lpstr>Rapporten kan bidra till att…</vt:lpstr>
      <vt:lpstr>Dimensioner av god vård och omsorg</vt:lpstr>
      <vt:lpstr>Invånarperspektiv</vt:lpstr>
      <vt:lpstr>Metod</vt:lpstr>
      <vt:lpstr>Resultatpresentation</vt:lpstr>
      <vt:lpstr>1. Hur mycket betalar vi för hälso- och sjukvården?</vt:lpstr>
      <vt:lpstr>2.Hur bidrar hälso- och sjukvården till en hållbar god vård?</vt:lpstr>
      <vt:lpstr>3. Har vi tillgång till hälso- och sjukvården när vi behöver den?</vt:lpstr>
      <vt:lpstr>3. Har vi tillgång till hälso- och sjukvården när vi behöver den?</vt:lpstr>
      <vt:lpstr>4. Hur väl bidrar hälso- och sjukvården till att hålla oss friska?</vt:lpstr>
      <vt:lpstr>5. Hur är kvaliteten i hälso- och sjukvården vi får?</vt:lpstr>
      <vt:lpstr>5. Hur är kvaliteten i hälso- och sjukvården vi får?</vt:lpstr>
      <vt:lpstr>5. Hur är kvaliteten i hälso- och sjukvården vi får?</vt:lpstr>
      <vt:lpstr>6. Blir vi friskare och lever vi längre?</vt:lpstr>
      <vt:lpstr>Fortsatt analysarbete</vt:lpstr>
      <vt:lpstr>Ranking av samtliga 47 indikatorer  (RN i förhållande till riket och föregående mätperiod)</vt:lpstr>
      <vt:lpstr>Ranking vs övriga regioner </vt:lpstr>
      <vt:lpstr>Skillnader mellan män och kvinnor 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Vårdrapporten 2020 Region Norrbotten</dc:title>
  <dc:creator>Ulrika Lundström</dc:creator>
  <cp:keywords>2020; analys; Analysplan; analysresultat</cp:keywords>
  <cp:lastModifiedBy>Sofia Reinholdt</cp:lastModifiedBy>
  <cp:revision>196</cp:revision>
  <cp:lastPrinted>2019-04-02T14:00:06Z</cp:lastPrinted>
  <dcterms:created xsi:type="dcterms:W3CDTF">2019-03-11T15:03:23Z</dcterms:created>
  <dcterms:modified xsi:type="dcterms:W3CDTF">2020-04-21T11:55:26Z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0x010100D7963E0E5B7A40E5AEA07389401D709F0045878216D3F54EE2826859E7F8F5B4BC0101001257CD737B4A0C4C91CB65EBFDBC122A</vt:lpwstr>
  </property>
  <property fmtid="{D5CDD505-2E9C-101B-9397-08002B2CF9AE}" pid="3" name="TaxKeyword">
    <vt:lpwstr>4900;#analys|9d2f55c3-dd34-4f90-bb4f-dce7bd25de87;#8747;#2020|73a69b28-49f4-4b67-8842-dcaf068486b8;#6870;#Analysplan|167d4c7a-1192-4f37-a562-22e6a27a0907;#9604;#analysresultat|ae79fd7b-3ffb-4941-9dc8-84c929083a30</vt:lpwstr>
  </property>
  <property fmtid="{D5CDD505-2E9C-101B-9397-08002B2CF9AE}" pid="4" name="CareActionCodeSurgical">
    <vt:lpwstr/>
  </property>
  <property fmtid="{D5CDD505-2E9C-101B-9397-08002B2CF9AE}" pid="5" name="NLLProducerPlace">
    <vt:lpwstr>4483;#Samverkan Landstingsdirektörens stab|b27c766b-e7b1-4568-8d22-4a9fd7f9aa95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1687;#Region Norrbotten|2ac66d7d-7456-4491-b0c4-3e1d538f92db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Publicera dokument(1)">
    <vt:lpwstr>, </vt:lpwstr>
  </property>
  <property fmtid="{D5CDD505-2E9C-101B-9397-08002B2CF9AE}" pid="14" name="NLLClosureDate">
    <vt:lpwstr/>
  </property>
  <property fmtid="{D5CDD505-2E9C-101B-9397-08002B2CF9AE}" pid="15" name="NLLProducerplaceID">
    <vt:lpwstr/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MtptCode">
    <vt:lpwstr/>
  </property>
  <property fmtid="{D5CDD505-2E9C-101B-9397-08002B2CF9AE}" pid="24" name="NLLProjectUrl">
    <vt:lpwstr/>
  </property>
  <property fmtid="{D5CDD505-2E9C-101B-9397-08002B2CF9AE}" pid="25" name="ICD10Code">
    <vt:lpwstr/>
  </property>
  <property fmtid="{D5CDD505-2E9C-101B-9397-08002B2CF9AE}" pid="26" name="NLLProjectStatus">
    <vt:lpwstr/>
  </property>
  <property fmtid="{D5CDD505-2E9C-101B-9397-08002B2CF9AE}" pid="27" name="NLLSteeringGroup">
    <vt:lpwstr/>
  </property>
  <property fmtid="{D5CDD505-2E9C-101B-9397-08002B2CF9AE}" pid="28" name="NLLMeetingTypeTaxHTField0">
    <vt:lpwstr/>
  </property>
  <property fmtid="{D5CDD505-2E9C-101B-9397-08002B2CF9AE}" pid="29" name="NLLTemplateStatus">
    <vt:lpwstr/>
  </property>
  <property fmtid="{D5CDD505-2E9C-101B-9397-08002B2CF9AE}" pid="30" name="CareActionCodeSurgicalTaxHTField0">
    <vt:lpwstr/>
  </property>
  <property fmtid="{D5CDD505-2E9C-101B-9397-08002B2CF9AE}" pid="31" name="PharmaceuticalCodeTaxHTField0">
    <vt:lpwstr/>
  </property>
  <property fmtid="{D5CDD505-2E9C-101B-9397-08002B2CF9AE}" pid="32" name="Granska dokument(1)">
    <vt:lpwstr>, </vt:lpwstr>
  </property>
  <property fmtid="{D5CDD505-2E9C-101B-9397-08002B2CF9AE}" pid="33" name="NLLProjectLeader">
    <vt:lpwstr/>
  </property>
  <property fmtid="{D5CDD505-2E9C-101B-9397-08002B2CF9AE}" pid="34" name="NLLDecisionLevelManagedTaxHTField0">
    <vt:lpwstr/>
  </property>
  <property fmtid="{D5CDD505-2E9C-101B-9397-08002B2CF9AE}" pid="36" name="NLLDefaultTemplate">
    <vt:lpwstr/>
  </property>
  <property fmtid="{D5CDD505-2E9C-101B-9397-08002B2CF9AE}" pid="37" name="NLLProjectVisitor">
    <vt:lpwstr/>
  </property>
  <property fmtid="{D5CDD505-2E9C-101B-9397-08002B2CF9AE}" pid="38" name="NLLApprovedBy">
    <vt:lpwstr/>
  </property>
  <property fmtid="{D5CDD505-2E9C-101B-9397-08002B2CF9AE}" pid="39" name="NLLDecisionLevelManaged">
    <vt:lpwstr/>
  </property>
  <property fmtid="{D5CDD505-2E9C-101B-9397-08002B2CF9AE}" pid="40" name="CompulsoryAction">
    <vt:lpwstr/>
  </property>
  <property fmtid="{D5CDD505-2E9C-101B-9397-08002B2CF9AE}" pid="41" name="ICD10CodeTaxHTField0">
    <vt:lpwstr/>
  </property>
  <property fmtid="{D5CDD505-2E9C-101B-9397-08002B2CF9AE}" pid="42" name="Godkänn dokument">
    <vt:lpwstr>, </vt:lpwstr>
  </property>
  <property fmtid="{D5CDD505-2E9C-101B-9397-08002B2CF9AE}" pid="43" name="NLLProjectOwner">
    <vt:lpwstr/>
  </property>
  <property fmtid="{D5CDD505-2E9C-101B-9397-08002B2CF9AE}" pid="44" name="NPUCodeTaxHTField0">
    <vt:lpwstr/>
  </property>
  <property fmtid="{D5CDD505-2E9C-101B-9397-08002B2CF9AE}" pid="45" name="NLLTemplateFolderDescription">
    <vt:lpwstr/>
  </property>
  <property fmtid="{D5CDD505-2E9C-101B-9397-08002B2CF9AE}" pid="46" name="TLVCodeAction">
    <vt:lpwstr/>
  </property>
  <property fmtid="{D5CDD505-2E9C-101B-9397-08002B2CF9AE}" pid="47" name="RadiologicalCode">
    <vt:lpwstr/>
  </property>
  <property fmtid="{D5CDD505-2E9C-101B-9397-08002B2CF9AE}" pid="48" name="References">
    <vt:lpwstr/>
  </property>
  <property fmtid="{D5CDD505-2E9C-101B-9397-08002B2CF9AE}" pid="49" name="prdProcess">
    <vt:lpwstr>6182;#Att analysera|8373816e-cc5d-4bf1-9739-777a042d32b4</vt:lpwstr>
  </property>
  <property fmtid="{D5CDD505-2E9C-101B-9397-08002B2CF9AE}" pid="50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PsychiatricCode">
    <vt:lpwstr/>
  </property>
  <property fmtid="{D5CDD505-2E9C-101B-9397-08002B2CF9AE}" pid="66" name="Publicera dokument">
    <vt:lpwstr>, </vt:lpwstr>
  </property>
  <property fmtid="{D5CDD505-2E9C-101B-9397-08002B2CF9AE}" pid="67" name="NLLProjectType">
    <vt:lpwstr/>
  </property>
  <property fmtid="{D5CDD505-2E9C-101B-9397-08002B2CF9AE}" pid="68" name="AnalysisName">
    <vt:lpwstr/>
  </property>
  <property fmtid="{D5CDD505-2E9C-101B-9397-08002B2CF9AE}" pid="69" name="NLLMtptCodeTaxHTField0">
    <vt:lpwstr/>
  </property>
  <property fmtid="{D5CDD505-2E9C-101B-9397-08002B2CF9AE}" pid="70" name="NLLLatestProjectTrackingDate">
    <vt:lpwstr/>
  </property>
  <property fmtid="{D5CDD505-2E9C-101B-9397-08002B2CF9AE}" pid="71" name="NLLDocumentType">
    <vt:lpwstr>1915;#Resultat|f5491f0f-71dc-467a-a43b-1e0ef4756d1f</vt:lpwstr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CareActionCodeNonSurgicalTaxHTField0">
    <vt:lpwstr/>
  </property>
  <property fmtid="{D5CDD505-2E9C-101B-9397-08002B2CF9AE}" pid="77" name="CompulsoryActionTaxHTField0">
    <vt:lpwstr/>
  </property>
  <property fmtid="{D5CDD505-2E9C-101B-9397-08002B2CF9AE}" pid="78" name="NLLMeetingType">
    <vt:lpwstr/>
  </property>
  <property fmtid="{D5CDD505-2E9C-101B-9397-08002B2CF9AE}" pid="79" name="NLLProjectName">
    <vt:lpwstr/>
  </property>
  <property fmtid="{D5CDD505-2E9C-101B-9397-08002B2CF9AE}" pid="80" name="_dlc_policyId">
    <vt:lpwstr>0x010100D7963E0E5B7A40E5AEA07389401D709F0045878216D3F54EE2826859E7F8F5B4BC|1214505165</vt:lpwstr>
  </property>
  <property fmtid="{D5CDD505-2E9C-101B-9397-08002B2CF9AE}" pid="81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2" name="_dlc_DocIdItemGuid">
    <vt:lpwstr>709f41ec-2028-4f60-b0c1-f98d732a511b</vt:lpwstr>
  </property>
  <property fmtid="{D5CDD505-2E9C-101B-9397-08002B2CF9AE}" pid="83" name="TaxCatchAll">
    <vt:lpwstr>9604;#analysresultat;#4483;#Samverkan Landstingsdirektörens stab|b27c766b-e7b1-4568-8d22-4a9fd7f9aa95;#6182;#Att analysera|8373816e-cc5d-4bf1-9739-777a042d32b4;#1915;#Resultat|f5491f0f-71dc-467a-a43b-1e0ef4756d1f;#4900;#analys;#1687;#Region Norrbotten|2ac66d7d-7456-4491-b0c4-3e1d538f92db;#6870;#Analysplan;#8747;#2020</vt:lpwstr>
  </property>
  <property fmtid="{D5CDD505-2E9C-101B-9397-08002B2CF9AE}" pid="85" name="_dlc_ItemStageId">
    <vt:lpwstr/>
  </property>
  <property fmtid="{D5CDD505-2E9C-101B-9397-08002B2CF9AE}" pid="86" name="Order">
    <vt:r8>2731900</vt:r8>
  </property>
  <property fmtid="{D5CDD505-2E9C-101B-9397-08002B2CF9AE}" pid="87" name="xd_ProgID">
    <vt:lpwstr/>
  </property>
  <property fmtid="{D5CDD505-2E9C-101B-9397-08002B2CF9AE}" pid="88" name="_SourceUrl">
    <vt:lpwstr/>
  </property>
  <property fmtid="{D5CDD505-2E9C-101B-9397-08002B2CF9AE}" pid="89" name="_SharedFileIndex">
    <vt:lpwstr/>
  </property>
  <property fmtid="{D5CDD505-2E9C-101B-9397-08002B2CF9AE}" pid="90" name="TemplateUrl">
    <vt:lpwstr/>
  </property>
  <property fmtid="{D5CDD505-2E9C-101B-9397-08002B2CF9AE}" pid="92" name="NLLDecisionLevelGoverning">
    <vt:lpwstr/>
  </property>
  <property fmtid="{D5CDD505-2E9C-101B-9397-08002B2CF9AE}" pid="93" name="NLLFactOwner">
    <vt:lpwstr/>
  </property>
  <property fmtid="{D5CDD505-2E9C-101B-9397-08002B2CF9AE}" pid="94" name="NLLFactOwnerText">
    <vt:lpwstr/>
  </property>
  <property fmtid="{D5CDD505-2E9C-101B-9397-08002B2CF9AE}" pid="95" name="xd_Signature">
    <vt:bool>false</vt:bool>
  </property>
  <property fmtid="{D5CDD505-2E9C-101B-9397-08002B2CF9AE}" pid="96" name="NLLDecisionLevel">
    <vt:lpwstr/>
  </property>
  <property fmtid="{D5CDD505-2E9C-101B-9397-08002B2CF9AE}" pid="97" name="NLLPTCProcessLeader">
    <vt:lpwstr/>
  </property>
  <property fmtid="{D5CDD505-2E9C-101B-9397-08002B2CF9AE}" pid="99" name="NLLPTCVISEditor">
    <vt:lpwstr/>
  </property>
</Properties>
</file>